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65" r:id="rId3"/>
    <p:sldId id="257" r:id="rId4"/>
    <p:sldId id="270" r:id="rId5"/>
    <p:sldId id="271" r:id="rId6"/>
    <p:sldId id="272" r:id="rId7"/>
    <p:sldId id="269" r:id="rId8"/>
    <p:sldId id="274" r:id="rId9"/>
    <p:sldId id="275" r:id="rId10"/>
    <p:sldId id="277" r:id="rId11"/>
    <p:sldId id="273" r:id="rId12"/>
    <p:sldId id="276" r:id="rId13"/>
    <p:sldId id="278" r:id="rId14"/>
    <p:sldId id="266" r:id="rId15"/>
    <p:sldId id="267" r:id="rId16"/>
    <p:sldId id="259" r:id="rId17"/>
    <p:sldId id="258" r:id="rId18"/>
    <p:sldId id="26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90" r:id="rId30"/>
    <p:sldId id="291" r:id="rId31"/>
    <p:sldId id="292" r:id="rId32"/>
    <p:sldId id="294" r:id="rId33"/>
    <p:sldId id="293" r:id="rId34"/>
    <p:sldId id="288" r:id="rId35"/>
    <p:sldId id="260" r:id="rId36"/>
    <p:sldId id="295" r:id="rId37"/>
    <p:sldId id="300" r:id="rId38"/>
    <p:sldId id="301" r:id="rId39"/>
    <p:sldId id="302" r:id="rId40"/>
    <p:sldId id="303" r:id="rId41"/>
    <p:sldId id="261" r:id="rId42"/>
    <p:sldId id="297" r:id="rId43"/>
    <p:sldId id="262" r:id="rId44"/>
    <p:sldId id="298" r:id="rId45"/>
    <p:sldId id="263" r:id="rId46"/>
    <p:sldId id="264" r:id="rId47"/>
    <p:sldId id="299" r:id="rId48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3C6"/>
    <a:srgbClr val="828B8A"/>
    <a:srgbClr val="E9C9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301" autoAdjust="0"/>
  </p:normalViewPr>
  <p:slideViewPr>
    <p:cSldViewPr snapToGrid="0">
      <p:cViewPr varScale="1">
        <p:scale>
          <a:sx n="64" d="100"/>
          <a:sy n="64" d="100"/>
        </p:scale>
        <p:origin x="6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1T22:00:18.2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3961 234 6553,'-173'1'3466,"-328"43"-1,-527 176 3952,966-201-7130,0 2 0,2 4 0,-76 41 0,44-12 157,-106 81 0,129-81-444,-120 125 0,-39 85 0,37-49 0,66-78 0,-16 36 0,82-105 0,4 2 0,3 2 0,3 2 0,4 3 0,-53 121 0,29 16 0,44-124 0,-17 72 0,-15 46 0,-54 225 0,94-333 0,-7 170 0,22 106 0,3-226 0,-1-111 0,0 149 0,35 275 0,72 83 0,-77-429 0,65 233 0,26-7 0,-89-278 0,73 109 0,-89-148 0,76 107 0,187 206 0,-172-232 0,158 124 0,-142-128 0,22 17 0,188 120 0,-132-109 0,112 69 0,145 37 0,-362-193 0,7 5 0,182 58 0,89-13 0,-285-78 0,1-3 0,113 1 0,489-15 0,-590-5-146,134-24 0,97-39-357,-74 15 325,121-27 365,-286 60-137,-35 6-382,-2-2 0,0-3-1,-2-3 1,0-2 0,63-38 0,-27 5-764,-3-4 1,83-74 0,169-187-2195,-271 255 2596,32-38-1391,120-163 0,-149 167 1170,56-70-346,-94 134 1254,-2 0-1,-2-2 0,-2-2 0,42-80 0,40-92 8,-96 188 0,10-28 0,-1 0 0,28-113 0,-20 60 0,14-40 0,-7-1 0,26-200 0,-22-199 0,-43-411 0,-5 850 0,-3-1 0,-38-164 0,-87-240 0,99 397 0,-5 1 0,-95-192 0,105 252 0,-129-227 0,111 206 0,-92-111 0,80 110 0,-28-32 0,-154-141 0,175 183 0,-3 3 0,-83-58 0,-10-23 0,28 22 0,-184-111 631,23 33-699,0 37-37,171 100 55,6 10 644,62 30-205,-90-31 689,68 27-842,-247-69 2145,294 91-2063,-51-4 1,58 8-112,1-1 1,-1-1 0,1 0-1,-31-11 1,35 7-50,0 1-1,0 1 1,-1 1-1,0 1 1,0 0-1,-23 0 1,25 3 118,-36-7 1,36 4 7,-36-2 0,-306 5 2057,172 2-1608,171-1-2961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1T22:00:21.5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6553,'2'0'60,"0"1"-1,0-1 0,0 0 0,0 1 0,1 0 0,-1-1 0,0 1 0,0 0 0,0 0 1,-1 0-1,1 0 0,0 0 0,0 1 0,0-1 0,-1 1 0,3 1 0,23 32 700,-15-17-341,194 242 2985,-142-188-2049,105 95 1,-80-92 232,172 110 0,-197-146-822,2-4 0,2-2 0,130 43 0,-139-60-476,0-3 0,1-2-1,97 4 1,182-18 412,-311 2-835,-1-1 0,1-1 0,-1-2 0,0-1 0,0-1 0,0-1 0,-1-1 0,0-1 0,-1-2 0,43-26 0,121-104-1461,-179 135 1520,18-18-236,-2 0 1,0-2-1,32-42 1,-45 51 282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1T22:00:22.5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2990 6553,'-2'-2'0,"0"-1"0,0 1 0,0-1 0,1 0 0,-1 0 0,1 0 0,0 0 0,0 0 0,0 0 0,0 0 0,0 0 0,1 0 0,-1-3 0,-1-49 0,2 31 0,14-732 0,-3 650 0,5 1 0,5 1 0,3 1 0,6 0 0,48-111 0,-32 115 0,5 2 0,3 2 0,125-162 0,-88 147 0,5 4 0,160-138 0,-156 162 0,3 5 0,196-111 0,-258 167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1T22:00:18.2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3961 234 6553,'-173'1'3466,"-328"43"-1,-527 176 3952,966-201-7130,0 2 0,2 4 0,-76 41 0,44-12 157,-106 81 0,129-81-444,-120 125 0,-39 85 0,37-49 0,66-78 0,-16 36 0,82-105 0,4 2 0,3 2 0,3 2 0,4 3 0,-53 121 0,29 16 0,44-124 0,-17 72 0,-15 46 0,-54 225 0,94-333 0,-7 170 0,22 106 0,3-226 0,-1-111 0,0 149 0,35 275 0,72 83 0,-77-429 0,65 233 0,26-7 0,-89-278 0,73 109 0,-89-148 0,76 107 0,187 206 0,-172-232 0,158 124 0,-142-128 0,22 17 0,188 120 0,-132-109 0,112 69 0,145 37 0,-362-193 0,7 5 0,182 58 0,89-13 0,-285-78 0,1-3 0,113 1 0,489-15 0,-590-5-146,134-24 0,97-39-357,-74 15 325,121-27 365,-286 60-137,-35 6-382,-2-2 0,0-3-1,-2-3 1,0-2 0,63-38 0,-27 5-764,-3-4 1,83-74 0,169-187-2195,-271 255 2596,32-38-1391,120-163 0,-149 167 1170,56-70-346,-94 134 1254,-2 0-1,-2-2 0,-2-2 0,42-80 0,40-92 8,-96 188 0,10-28 0,-1 0 0,28-113 0,-20 60 0,14-40 0,-7-1 0,26-200 0,-22-199 0,-43-411 0,-5 850 0,-3-1 0,-38-164 0,-87-240 0,99 397 0,-5 1 0,-95-192 0,105 252 0,-129-227 0,111 206 0,-92-111 0,80 110 0,-28-32 0,-154-141 0,175 183 0,-3 3 0,-83-58 0,-10-23 0,28 22 0,-184-111 631,23 33-699,0 37-37,171 100 55,6 10 644,62 30-205,-90-31 689,68 27-842,-247-69 2145,294 91-2063,-51-4 1,58 8-112,1-1 1,-1-1 0,1 0-1,-31-11 1,35 7-50,0 1-1,0 1 1,-1 1-1,0 1 1,0 0-1,-23 0 1,25 3 118,-36-7 1,36 4 7,-36-2 0,-306 5 2057,172 2-1608,171-1-2961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1T22:00:21.5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6553,'2'0'60,"0"1"-1,0-1 0,0 0 0,0 1 0,1 0 0,-1-1 0,0 1 0,0 0 0,0 0 1,-1 0-1,1 0 0,0 0 0,0 1 0,0-1 0,-1 1 0,3 1 0,23 32 700,-15-17-341,194 242 2985,-142-188-2049,105 95 1,-80-92 232,172 110 0,-197-146-822,2-4 0,2-2 0,130 43 0,-139-60-476,0-3 0,1-2-1,97 4 1,182-18 412,-311 2-835,-1-1 0,1-1 0,-1-2 0,0-1 0,0-1 0,0-1 0,-1-1 0,0-1 0,-1-2 0,43-26 0,121-104-1461,-179 135 1520,18-18-236,-2 0 1,0-2-1,32-42 1,-45 51 282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1T22:00:22.5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2990 6553,'-2'-2'0,"0"-1"0,0 1 0,0-1 0,1 0 0,-1 0 0,1 0 0,0 0 0,0 0 0,0 0 0,0 0 0,0 0 0,1 0 0,-1-3 0,-1-49 0,2 31 0,14-732 0,-3 650 0,5 1 0,5 1 0,3 1 0,6 0 0,48-111 0,-32 115 0,5 2 0,3 2 0,125-162 0,-88 147 0,5 4 0,160-138 0,-156 162 0,3 5 0,196-111 0,-258 167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1T22:01:51.3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0 300 6553,'1'4'52,"0"0"-1,0-1 0,0 1 0,0 0 0,1-1 0,-1 0 1,1 1-1,0-1 0,0 0 0,0 0 0,0 0 0,1 0 1,2 3-1,2 3 53,9 11 5,1-1 0,0-1 0,2 0 0,0-1-1,1-1 1,0-1 0,1-1 0,1 0 0,43 18 0,-49-27-1,1 0-1,1-2 1,-1 0 0,0-1-1,22 1 1,85-8 541,-84 1-467,1-2 1,-1-2 0,0-1-1,-1-3 1,65-27 0,-26 2 71,121-78 0,-174 101-170,0 1 1,33-11-1,-30 13 88,46-26 0,-36 14 112,2 1 0,83-34 1,132-41 467,-231 89-667,0 2-1,0 0 1,1 2 0,0 1-1,0 0 1,0 2-1,28 2 1,-16 0-66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1T22:02:17.8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3430 597 6553,'-61'-24'291,"-91"-50"-1,20 7 57,8 3-317,-40-17 281,143 74-225,1-1-1,-1 2 1,-1 1 0,1 1 0,-1 0-1,-32 0 1,46 4-60,-29 0 193,-1-2-1,-43-7 1,9-2 266,-120-4-1,-75 16 496,97 1-304,70-3-358,-115 4 455,70 21-191,80-11-328,-147 38 625,192-44-771,0 1-1,0 1 1,1 1-1,1 1 1,-22 16-1,16-11 31,-5 2 27,15-9 12,0 0 0,-25 21 1,-46 48 262,20-20 205,-113 131 0,154-159-455,3-4-1,1 1 0,-25 42 0,-15 36 333,-26 54 218,67-117-519,3 1 1,2 0 0,1 1 0,3 0 0,-8 71 0,1 5 314,6-50-184,-3 79 0,-6 170-3,0-18-96,20-290-253,0 532 0,5-461 0,4-1 0,3 0 0,38 133 0,-35-172 0,23 42 0,-20-46 0,19 55 0,144 514 0,-127-370 0,12 36 0,-22-145 0,-9-26 0,38 177 0,-66-249 0,2 1 0,1-1 0,1 0 0,1-1 0,18 29 0,-28-54 0,8 21 0,0 1 0,-2 1 0,-1 0 0,-1 0 0,4 34 0,-6-30 0,1 0 0,2-1 0,17 49 0,75 126 0,-82-173 0,-2-3 0,0 1 0,-2 0 0,-2 1 0,0 0 0,8 43 0,-5 10 0,31 96 0,-27-117 0,-11-36 0,1 1 0,1-1 0,16 33 0,40 50 0,4-2 0,5-4 0,93 102 0,-102-136 0,147 119 0,-158-143 0,-38-34 0,0-1 0,34 17 0,-30-17 0,31 21 0,-27-14 0,1-1 0,29 15 0,-42-26 0,0-1 0,1 0 0,0-1 0,0 0 0,0-1 0,0 0 0,14 1 0,84 1 0,143-11 0,-201-1 0,0-2 0,-1-3 0,100-36 0,44-12 0,-97 37 0,-38 7 0,1 3 0,0 2 0,86-3 0,11 17 0,101-4 0,-135-19 0,-84 11 0,53-4 0,146 11 0,-142 3 0,-49 3 0,-1 1 0,0 3 0,0 2 0,56 19 0,-19-6 0,-18-2 0,104 47 0,-131-51 0,-22-10 0,1-1 0,0 0 0,1-2 0,-1 0 0,38 1 0,103-6 0,-76-2 0,37 3-7,164-7-49,-233 3 38,-1-3 0,0-1-1,73-23 1,-67 13-26,-15 6-19,-1-2 0,0-1 1,-1-3-1,49-28 0,40-48-602,5-4 60,7-5-20,-49 34 679,-33 24-373,-3-2 0,67-73 0,88-120-850,-184 207 950,15-17-17,-3-1 0,-3-2 0,-1-2 0,30-66 0,-20 37-200,-27 51 73,18-41 1,23-61-178,16-43-124,-44 99 269,58-107 0,-75 155 203,0-1-1,14-60 1,1 0-391,-3 21 71,25-120 0,-27 37-257,-7-1 1,-3-250 0,-17-749-1690,3 769 2036,0 302 422,-4 0 0,-3 0 0,-4 1 0,-4 0 0,-44-142 0,36 162 0,-38-119 0,51 145 0,2-1 0,2 0 0,-3-40 0,8-34 0,2 78 0,-1 0 0,-1 1 0,-2-1 0,-2 0 0,-10-41 0,-11 3 0,-3 1 0,-2 2 0,-64-100 0,-113-178 0,164 277 0,-3 3 0,-2 2 0,-4 1 0,-64-58 0,-40-12 0,131 111 166,-1 2-1,-1 1 1,0 1 0,-35-15-1,40 21-106,-8-5 168,-46-26 56,-2 5 1,-94-33 0,136 60-126,0 2 0,-1 1 1,0 3-1,-40-2 1,-156 8 671,98 1-353,55-3-191,-91 4 323,153 0-501,-1 1-1,1 1 1,0 1 0,0 1 0,0 1 0,-25 14 0,14-7 111,-36 13-1,46-22-103,2-1-24,1 1 1,0 1-1,1 0 1,-22 14-1,-30 21 233,21-13 55,-44 36-1,68-45-353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1T22:02:19.8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2213 6553,'2'-49'0,"2"-1"0,2 1 0,2-1 0,3 2 0,20-60 0,104-227 0,1-3 0,-101 230 24,66-136 0,-77 196-6,2 1 0,2 2-1,2 0 1,70-79 0,-51 70 9,-26 27 133,44-39-1,-21 22 115,-36 32-175,1 1 0,1 1 0,-1 0 0,2 0 0,13-7 0,197-96 651,-164 84-475,-21 10-126,-24 10-62,1 1 1,1 1-1,-1 1 1,26-7-1,-30 10-44,2 1 22,0 0-1,-1-2 1,0 1 0,1-2 0,-1 0 0,-1 0 0,16-9 0,-7-2-41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18ED2-CFD1-4FDB-B9EA-71BA1E0CAE97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BE0E6-6040-43FB-88EF-6F54A5BFDF5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3839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 lay the groundwork. Before we touch the tools tomorrow, we must understand the "Ghost in the Machine.“</a:t>
            </a:r>
          </a:p>
          <a:p>
            <a:endParaRPr lang="en-US" b="1" dirty="0"/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67345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Facilitator:</a:t>
            </a:r>
            <a:r>
              <a:rPr lang="en-US" dirty="0"/>
              <a:t> It is the ultimate "Assistant." It can handle the boring parts of art (resizing, masking, basic sketching) so the artist can focus on the "Big Idea."</a:t>
            </a:r>
          </a:p>
          <a:p>
            <a:r>
              <a:rPr lang="en-US" b="1" dirty="0"/>
              <a:t>The Disruptor:</a:t>
            </a:r>
            <a:r>
              <a:rPr lang="en-US" dirty="0"/>
              <a:t> It disrupts the </a:t>
            </a:r>
            <a:r>
              <a:rPr lang="en-US" b="1" dirty="0"/>
              <a:t>Economy of Labor</a:t>
            </a:r>
            <a:r>
              <a:rPr lang="en-US" dirty="0"/>
              <a:t>. If a company needs a generic logo, they no longer hire a junior designer; they use an AI. This is a legitimate threat to entry-level creative jobs.</a:t>
            </a:r>
          </a:p>
          <a:p>
            <a:r>
              <a:rPr lang="en-US" b="1" dirty="0"/>
              <a:t>Academic Hook:</a:t>
            </a:r>
            <a:r>
              <a:rPr lang="en-US" dirty="0"/>
              <a:t> Ask the faculty: "Does the democratization of 'creation' devalue the 'creator'?"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36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28003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traditional setting, a "mood board" is a collection of </a:t>
            </a:r>
            <a:r>
              <a:rPr lang="en-US" b="1" dirty="0"/>
              <a:t>existing</a:t>
            </a:r>
            <a:r>
              <a:rPr lang="en-US" dirty="0"/>
              <a:t> things—photos, fabric swatches, or magazine clippings—that represent a </a:t>
            </a:r>
            <a:r>
              <a:rPr lang="en-US" i="1" dirty="0"/>
              <a:t>vibe</a:t>
            </a:r>
            <a:r>
              <a:rPr lang="en-US" dirty="0"/>
              <a:t>.</a:t>
            </a:r>
          </a:p>
          <a:p>
            <a:r>
              <a:rPr lang="en-US" b="1" dirty="0"/>
              <a:t>The AI shift:</a:t>
            </a:r>
            <a:r>
              <a:rPr lang="en-US" dirty="0"/>
              <a:t> Instead of finding things that already exist, you are </a:t>
            </a:r>
            <a:r>
              <a:rPr lang="en-US" b="1" dirty="0"/>
              <a:t>synthesizing the non-existent</a:t>
            </a:r>
            <a:r>
              <a:rPr lang="en-US" dirty="0"/>
              <a:t> to test a hypothesis. It’s the difference between "searching" for inspiration and "simulating" it.</a:t>
            </a:r>
          </a:p>
          <a:p>
            <a:r>
              <a:rPr lang="en-US" dirty="0"/>
              <a:t>Here is a practical example you can use in your workshop to illustrate this to the faculty: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37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73301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38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5543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it Works (The Latent Space)</a:t>
            </a:r>
          </a:p>
          <a:p>
            <a:r>
              <a:rPr lang="en-US" b="1" dirty="0"/>
              <a:t>Vectors:</a:t>
            </a:r>
            <a:r>
              <a:rPr lang="en-US" dirty="0"/>
              <a:t> Everything—a color, a brushstroke, a mood—is turned into a number.</a:t>
            </a:r>
          </a:p>
          <a:p>
            <a:r>
              <a:rPr lang="en-US" b="1" dirty="0"/>
              <a:t>Pattern Recognition:</a:t>
            </a:r>
            <a:r>
              <a:rPr lang="en-US" dirty="0"/>
              <a:t> AI learns that "Sunset" usually involves "Orange" and "Horizontal lines."</a:t>
            </a:r>
          </a:p>
          <a:p>
            <a:r>
              <a:rPr lang="en-US" b="1" dirty="0"/>
              <a:t>The Latent Space:</a:t>
            </a:r>
            <a:r>
              <a:rPr lang="en-US" dirty="0"/>
              <a:t> Imagine a giant, 3D map. On one side are "Dogs," on the other is "Renaissance Paintings." If you ask for a "Renaissance Dog," the AI goes to the exact coordinate where those two concepts overlap and "paints" what it finds there.</a:t>
            </a:r>
          </a:p>
          <a:p>
            <a:r>
              <a:rPr lang="en-US" b="1" dirty="0"/>
              <a:t>Key Insight:</a:t>
            </a:r>
            <a:r>
              <a:rPr lang="en-US" dirty="0"/>
              <a:t> AI doesn't "know" art; it knows the </a:t>
            </a:r>
            <a:r>
              <a:rPr lang="en-US" b="1" dirty="0"/>
              <a:t>math of art</a:t>
            </a:r>
            <a:r>
              <a:rPr lang="en-US" dirty="0"/>
              <a:t>.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41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46176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69990-5D9E-7CEF-F792-7F6A6893E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B78C1-E64D-E18E-516F-46279DAA9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3FE82-2483-50E5-68F3-1210ADAB65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it Works (The Latent Space)</a:t>
            </a:r>
          </a:p>
          <a:p>
            <a:r>
              <a:rPr lang="en-US" b="1" dirty="0"/>
              <a:t>Vectors:</a:t>
            </a:r>
            <a:r>
              <a:rPr lang="en-US" dirty="0"/>
              <a:t> Everything—a color, a brushstroke, a mood—is turned into a number.</a:t>
            </a:r>
          </a:p>
          <a:p>
            <a:r>
              <a:rPr lang="en-US" b="1" dirty="0"/>
              <a:t>Pattern Recognition:</a:t>
            </a:r>
            <a:r>
              <a:rPr lang="en-US" dirty="0"/>
              <a:t> AI learns that "Sunset" usually involves "Orange" and "Horizontal lines."</a:t>
            </a:r>
          </a:p>
          <a:p>
            <a:r>
              <a:rPr lang="en-US" b="1" dirty="0"/>
              <a:t>The Latent Space:</a:t>
            </a:r>
            <a:r>
              <a:rPr lang="en-US" dirty="0"/>
              <a:t> Imagine a giant, 3D map. On one side are "Dogs," on the other is "Renaissance Paintings." If you ask for a "Renaissance Dog," the AI goes to the exact coordinate where those two concepts overlap and "paints" what it finds there.</a:t>
            </a:r>
          </a:p>
          <a:p>
            <a:r>
              <a:rPr lang="en-US" b="1" dirty="0"/>
              <a:t>Key Insight:</a:t>
            </a:r>
            <a:r>
              <a:rPr lang="en-US" dirty="0"/>
              <a:t> AI doesn't "know" art; it knows the </a:t>
            </a:r>
            <a:r>
              <a:rPr lang="en-US" b="1" dirty="0"/>
              <a:t>math of art</a:t>
            </a:r>
            <a:r>
              <a:rPr lang="en-US" dirty="0"/>
              <a:t>.</a:t>
            </a:r>
          </a:p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D1781-F47B-B714-A52A-9258753ABE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42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33563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Deepfakes:</a:t>
            </a:r>
            <a:r>
              <a:rPr lang="en-US" dirty="0"/>
              <a:t> The danger of "Erosion of Truth." If a doctor (or a politician) can be faked, we lose our "Shared Reality."</a:t>
            </a:r>
          </a:p>
          <a:p>
            <a:r>
              <a:rPr lang="en-US" b="1" dirty="0"/>
              <a:t>Brain Rot:</a:t>
            </a:r>
            <a:r>
              <a:rPr lang="en-US" dirty="0"/>
              <a:t> This is a term for the flood of low-quality, AI-generated junk content (TikToks, weird Facebook images) that clogs our culture. It’s "Digital Pollution."</a:t>
            </a:r>
          </a:p>
          <a:p>
            <a:r>
              <a:rPr lang="en-US" b="1" dirty="0"/>
              <a:t>Sensitive Data:</a:t>
            </a:r>
            <a:r>
              <a:rPr lang="en-US" dirty="0"/>
              <a:t> Address the non-consensual use of images. This is the most significant moral failure of current AI training sets.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43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42347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Is it Conscious?</a:t>
            </a:r>
            <a:r>
              <a:rPr lang="en-US" dirty="0"/>
              <a:t> No. It is a "Stochastic Parrot." It predicts the next likely thing based on the past. It has no "inner life."</a:t>
            </a:r>
          </a:p>
          <a:p>
            <a:r>
              <a:rPr lang="en-US" b="1" dirty="0"/>
              <a:t>Human Relevancy:</a:t>
            </a:r>
            <a:r>
              <a:rPr lang="en-US" dirty="0"/>
              <a:t> Our value is in </a:t>
            </a:r>
            <a:r>
              <a:rPr lang="en-US" b="1" dirty="0"/>
              <a:t>Curation and Intent</a:t>
            </a:r>
            <a:r>
              <a:rPr lang="en-US" dirty="0"/>
              <a:t>. AI can make a thousand images of a "Lonely Man," but it doesn't know what "Lonely" feels like. Only a human can choose the </a:t>
            </a:r>
            <a:r>
              <a:rPr lang="en-US" i="1" dirty="0"/>
              <a:t>one</a:t>
            </a:r>
            <a:r>
              <a:rPr lang="en-US" dirty="0"/>
              <a:t> image that truly communicates that feeling.</a:t>
            </a:r>
          </a:p>
          <a:p>
            <a:r>
              <a:rPr lang="en-US" b="1" dirty="0"/>
              <a:t>Reassure them:</a:t>
            </a:r>
            <a:r>
              <a:rPr lang="en-US" dirty="0"/>
              <a:t> Computers didn't kill math; they made us better at physics. AI won't kill art; it will make us better at </a:t>
            </a:r>
            <a:r>
              <a:rPr lang="en-US" b="1" dirty="0"/>
              <a:t>Visual Philosophy</a:t>
            </a:r>
            <a:r>
              <a:rPr lang="en-US" dirty="0"/>
              <a:t>.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45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69727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"Replacement" Debate:</a:t>
            </a:r>
            <a:r>
              <a:rPr lang="en-US" dirty="0"/>
              <a:t> Use this to end the day.</a:t>
            </a:r>
          </a:p>
          <a:p>
            <a:r>
              <a:rPr lang="en-US" b="1" dirty="0"/>
              <a:t>The "Yes":</a:t>
            </a:r>
            <a:r>
              <a:rPr lang="en-US" dirty="0"/>
              <a:t> AI will replace the </a:t>
            </a:r>
            <a:r>
              <a:rPr lang="en-US" i="1" dirty="0"/>
              <a:t>technical laborer</a:t>
            </a:r>
            <a:r>
              <a:rPr lang="en-US" dirty="0"/>
              <a:t> (the person who just "draws what they are told").</a:t>
            </a:r>
          </a:p>
          <a:p>
            <a:r>
              <a:rPr lang="en-US" b="1" dirty="0"/>
              <a:t>The "No":</a:t>
            </a:r>
            <a:r>
              <a:rPr lang="en-US" dirty="0"/>
              <a:t> AI cannot replace the </a:t>
            </a:r>
            <a:r>
              <a:rPr lang="en-US" i="1" dirty="0"/>
              <a:t>Visionary</a:t>
            </a:r>
            <a:r>
              <a:rPr lang="en-US" dirty="0"/>
              <a:t>.</a:t>
            </a:r>
          </a:p>
          <a:p>
            <a:r>
              <a:rPr lang="en-US" b="1" dirty="0"/>
              <a:t>Closing Food for Thought:</a:t>
            </a:r>
            <a:r>
              <a:rPr lang="en-US" dirty="0"/>
              <a:t> Ask them: "If an AI makes a masterpiece and there is no human around to see it, is it still art?"</a:t>
            </a:r>
          </a:p>
          <a:p>
            <a:r>
              <a:rPr lang="en-US" b="1" dirty="0"/>
              <a:t>Goal:</a:t>
            </a:r>
            <a:r>
              <a:rPr lang="en-US" dirty="0"/>
              <a:t> Leave them thinking, so they come back for the "Hands-on" Workshop on Day 2 ready to master the tool.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46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59851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Opening Thought:</a:t>
            </a:r>
            <a:r>
              <a:rPr lang="en-US" dirty="0"/>
              <a:t> Start by acknowledging the tension in the room. AI is neither a savior nor a destroyer; it is a </a:t>
            </a:r>
            <a:r>
              <a:rPr lang="en-US" b="1" dirty="0"/>
              <a:t>mirror</a:t>
            </a:r>
            <a:r>
              <a:rPr lang="en-US" dirty="0"/>
              <a:t> reflecting centuries of human data back at us.</a:t>
            </a:r>
          </a:p>
          <a:p>
            <a:r>
              <a:rPr lang="en-US" b="1" dirty="0"/>
              <a:t>Objective:</a:t>
            </a:r>
            <a:r>
              <a:rPr lang="en-US" dirty="0"/>
              <a:t> To move from "What is this thing?" to "How do we coexist with it?"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07947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Internet as a Library:</a:t>
            </a:r>
            <a:r>
              <a:rPr lang="en-US" dirty="0"/>
              <a:t> The "Common Crawl." AI models were "fed" billions of images from Pinterest, Instagram, Getty, and art archives.</a:t>
            </a:r>
          </a:p>
          <a:p>
            <a:r>
              <a:rPr lang="en-US" b="1" dirty="0"/>
              <a:t>Training:</a:t>
            </a:r>
            <a:r>
              <a:rPr lang="en-US" dirty="0"/>
              <a:t> It isn't "copying" images; it is "digesting" them into mathematical weights. It learns the </a:t>
            </a:r>
            <a:r>
              <a:rPr lang="en-US" i="1" dirty="0"/>
              <a:t>concept</a:t>
            </a:r>
            <a:r>
              <a:rPr lang="en-US" dirty="0"/>
              <a:t> of a cat, not a specific photo of a cat.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44225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Darthmouth:</a:t>
            </a:r>
          </a:p>
          <a:p>
            <a:r>
              <a:rPr lang="en-US" b="1" dirty="0"/>
              <a:t>the Overconfidence:</a:t>
            </a:r>
            <a:r>
              <a:rPr lang="en-US" dirty="0"/>
              <a:t> They famously (and hilariously) thought they could "solve" the mystery of human intelligence in </a:t>
            </a:r>
            <a:r>
              <a:rPr lang="en-US" b="1" dirty="0"/>
              <a:t>one single summer</a:t>
            </a:r>
            <a:r>
              <a:rPr lang="en-US" dirty="0"/>
              <a:t>.</a:t>
            </a:r>
          </a:p>
          <a:p>
            <a:r>
              <a:rPr lang="en-US" b="1" dirty="0"/>
              <a:t>The Legacy:</a:t>
            </a:r>
            <a:r>
              <a:rPr lang="en-US" dirty="0"/>
              <a:t> It shifted AI from science fiction into a formal academic discipline, setting the goal we are finally seeing realized 70 years later.</a:t>
            </a:r>
          </a:p>
          <a:p>
            <a:r>
              <a:rPr lang="en-US" b="1" dirty="0"/>
              <a:t>The "Art" Angle for your talk:</a:t>
            </a:r>
            <a:r>
              <a:rPr lang="en-US" dirty="0"/>
              <a:t> &gt; "They believed that even 'style' and 'creativity' were just mathematical equations waiting to be solved. It turns out they were right—it just took a lot longer than a summer vacation to find the math."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3819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1. GenAI (Generative AI)</a:t>
            </a:r>
          </a:p>
          <a:p>
            <a:r>
              <a:rPr lang="en-US" b="1" dirty="0"/>
              <a:t>The Status:</a:t>
            </a:r>
            <a:r>
              <a:rPr lang="en-US" dirty="0"/>
              <a:t> This is where we are </a:t>
            </a:r>
            <a:r>
              <a:rPr lang="en-US" b="1" dirty="0"/>
              <a:t>right now</a:t>
            </a:r>
            <a:r>
              <a:rPr lang="en-US" dirty="0"/>
              <a:t> (e.g., Midjourney, ChatGPT, Sora).</a:t>
            </a:r>
          </a:p>
          <a:p>
            <a:r>
              <a:rPr lang="en-US" b="1" dirty="0"/>
              <a:t>The Gist:</a:t>
            </a:r>
            <a:r>
              <a:rPr lang="en-US" dirty="0"/>
              <a:t> Unlike "Old AI" that just categorized data (like a spam filter), GenAI </a:t>
            </a:r>
            <a:r>
              <a:rPr lang="en-US" b="1" dirty="0"/>
              <a:t>creates new content</a:t>
            </a:r>
            <a:r>
              <a:rPr lang="en-US" dirty="0"/>
              <a:t>. It analyzes billions of human examples to learn the "math of a style" and then synthesizes original images, text, or music from scratch.</a:t>
            </a:r>
          </a:p>
          <a:p>
            <a:r>
              <a:rPr lang="en-US" b="1" dirty="0"/>
              <a:t>The Art Angle:</a:t>
            </a:r>
            <a:r>
              <a:rPr lang="en-US" dirty="0"/>
              <a:t> It is a </a:t>
            </a:r>
            <a:r>
              <a:rPr lang="en-US" b="1" dirty="0"/>
              <a:t>Synthesis Engine</a:t>
            </a:r>
            <a:r>
              <a:rPr lang="en-US" dirty="0"/>
              <a:t>. It doesn't "think," it predicts the next most likely pixel or word based on everything humans have ever uploaded to the internet.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2. Super AI (Artificial Super Intelligence)</a:t>
            </a:r>
          </a:p>
          <a:p>
            <a:r>
              <a:rPr lang="en-US" b="1" dirty="0"/>
              <a:t>The Status:</a:t>
            </a:r>
            <a:r>
              <a:rPr lang="en-US" dirty="0"/>
              <a:t> This is </a:t>
            </a:r>
            <a:r>
              <a:rPr lang="en-US" b="1" dirty="0"/>
              <a:t>theoretical</a:t>
            </a:r>
            <a:r>
              <a:rPr lang="en-US" dirty="0"/>
              <a:t> (the "science fiction" future).</a:t>
            </a:r>
          </a:p>
          <a:p>
            <a:r>
              <a:rPr lang="en-US" b="1" dirty="0"/>
              <a:t>The Gist:</a:t>
            </a:r>
            <a:r>
              <a:rPr lang="en-US" dirty="0"/>
              <a:t> This is an AI that doesn’t just mimic human tasks, but </a:t>
            </a:r>
            <a:r>
              <a:rPr lang="en-US" b="1" dirty="0"/>
              <a:t>surpasses the collective intelligence of all humans</a:t>
            </a:r>
            <a:r>
              <a:rPr lang="en-US" dirty="0"/>
              <a:t> in every field—from scientific discovery to emotional intuition and artistic </a:t>
            </a:r>
            <a:r>
              <a:rPr lang="en-US" dirty="0" err="1"/>
              <a:t>originalty</a:t>
            </a:r>
            <a:r>
              <a:rPr lang="en-US" dirty="0"/>
              <a:t>.</a:t>
            </a:r>
          </a:p>
          <a:p>
            <a:r>
              <a:rPr lang="en-US" b="1" dirty="0"/>
              <a:t>The Art Angle:</a:t>
            </a:r>
            <a:r>
              <a:rPr lang="en-US" dirty="0"/>
              <a:t> While GenAI is a "very fast brush," Super AI would be a "Digital God." It wouldn't need a human to give it a prompt; it would have its own intent, its own "why," and its own creative agency.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5286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5104E-8717-D5C5-A360-A8F911C8E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9CD1E4-9762-D069-E532-49C806807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FE5D7D-64D2-A304-AE44-0D1DB82BD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4F454-053F-2141-9E22-E406B7F43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20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6508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C726D-D0ED-34EC-3C15-F507AD4F9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1D1968-FA83-46AE-D6FA-033A62B37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719C66-E0E2-4626-2119-E9C85B08F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  <a:p>
            <a:r>
              <a:rPr lang="en-US" b="1" dirty="0"/>
              <a:t>2. Super AI (Artificial Super Intelligence)</a:t>
            </a:r>
          </a:p>
          <a:p>
            <a:r>
              <a:rPr lang="en-US" b="1" dirty="0"/>
              <a:t>The Status:</a:t>
            </a:r>
            <a:r>
              <a:rPr lang="en-US" dirty="0"/>
              <a:t> This is </a:t>
            </a:r>
            <a:r>
              <a:rPr lang="en-US" b="1" dirty="0"/>
              <a:t>theoretical</a:t>
            </a:r>
            <a:r>
              <a:rPr lang="en-US" dirty="0"/>
              <a:t> (the "science fiction" future).</a:t>
            </a:r>
          </a:p>
          <a:p>
            <a:r>
              <a:rPr lang="en-US" b="1" dirty="0"/>
              <a:t>The Gist:</a:t>
            </a:r>
            <a:r>
              <a:rPr lang="en-US" dirty="0"/>
              <a:t> This is an AI that doesn’t just mimic human tasks, but </a:t>
            </a:r>
            <a:r>
              <a:rPr lang="en-US" b="1" dirty="0"/>
              <a:t>surpasses the collective intelligence of all humans</a:t>
            </a:r>
            <a:r>
              <a:rPr lang="en-US" dirty="0"/>
              <a:t> in every field—from scientific discovery to emotional intuition and artistic </a:t>
            </a:r>
            <a:r>
              <a:rPr lang="en-US" dirty="0" err="1"/>
              <a:t>originalty</a:t>
            </a:r>
            <a:r>
              <a:rPr lang="en-US" dirty="0"/>
              <a:t>.</a:t>
            </a:r>
          </a:p>
          <a:p>
            <a:r>
              <a:rPr lang="en-US" b="1" dirty="0"/>
              <a:t>The Art Angle:</a:t>
            </a:r>
            <a:r>
              <a:rPr lang="en-US" dirty="0"/>
              <a:t> While GenAI is a "very fast brush," Super AI would be a "Digital God." It wouldn't need a human to give it a prompt; it would have its own intent, its own "why," and its own creative agency.</a:t>
            </a:r>
          </a:p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B7AA0-16B0-3FB1-04D2-6713BBA72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93209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E95E3-8C3C-D165-3650-D350E3AEA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139838-3EF2-78CF-DB19-EDDA7E615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1C108A-B12C-6314-6736-E477992AF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AC75C-1627-8307-820E-0FCC6806CE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29806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Visuals:</a:t>
            </a:r>
            <a:r>
              <a:rPr lang="en-US" dirty="0"/>
              <a:t> Beyond just "pretty pictures." Talk about 3D rendering for architects and product design (e.g., AI-designed sneakers or chairs).</a:t>
            </a:r>
          </a:p>
          <a:p>
            <a:r>
              <a:rPr lang="en-US" b="1" dirty="0"/>
              <a:t>Moving Image:</a:t>
            </a:r>
            <a:r>
              <a:rPr lang="en-US" dirty="0"/>
              <a:t> Mention </a:t>
            </a:r>
            <a:r>
              <a:rPr lang="en-US" b="1" dirty="0"/>
              <a:t>Runway</a:t>
            </a:r>
            <a:r>
              <a:rPr lang="en-US" dirty="0"/>
              <a:t> or </a:t>
            </a:r>
            <a:r>
              <a:rPr lang="en-US" b="1" dirty="0"/>
              <a:t>Sora</a:t>
            </a:r>
            <a:r>
              <a:rPr lang="en-US" dirty="0"/>
              <a:t>. We are nearing a time when a single person can generate a high-quality 3D animation from their bedroom.</a:t>
            </a:r>
          </a:p>
          <a:p>
            <a:r>
              <a:rPr lang="en-US" b="1" dirty="0"/>
              <a:t>Robotics:</a:t>
            </a:r>
            <a:r>
              <a:rPr lang="en-US" dirty="0"/>
              <a:t> Sculpting robots that can carve marble with the precision of Michelangelo but at 10x the speed.</a:t>
            </a:r>
          </a:p>
          <a:p>
            <a:r>
              <a:rPr lang="en-US" b="1" dirty="0"/>
              <a:t>Physical/Digital Loop:</a:t>
            </a:r>
            <a:r>
              <a:rPr lang="en-US" dirty="0"/>
              <a:t> Using AI to generate a pattern, then 3D printing it into a physical textile.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BE0E6-6040-43FB-88EF-6F54A5BFDF50}" type="slidenum">
              <a:rPr lang="LID4096" smtClean="0"/>
              <a:t>35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3955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AE6B4-5360-7CE6-9653-C2A0D44E1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623B4B-0D07-10D1-10CA-9CB79A487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A3AC-0730-A4D3-25F2-294A5FC8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8767-9BF1-4D51-AA58-52E3A0AD1B11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807B4-5A6A-85A8-2906-FC32225F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3E799-8154-C3F0-0F17-D9422A0A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DA80-AD8D-48E9-A701-59A2BE55E60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09842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7A0AC-62F5-5829-9E81-D07180A68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D0CF3-9BA4-EB74-A9C8-E6F7CC484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F4942-C370-8B16-3CF4-D490123E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8767-9BF1-4D51-AA58-52E3A0AD1B11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E8829-3265-BE23-3150-0FD1D568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061C3-9542-6F32-3D84-76430743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DA80-AD8D-48E9-A701-59A2BE55E60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659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4D53AB-249A-DBEB-3B35-0B2C0B0A1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FE5BB-AF80-48D7-CE88-9CEFE4F8F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0F78-15B9-B636-D420-6D501914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8767-9BF1-4D51-AA58-52E3A0AD1B11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F2A1A-9C77-61DD-B9AD-2BE07F08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1463D-D1EE-2753-EC4B-A5A91CFB1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DA80-AD8D-48E9-A701-59A2BE55E60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02208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7858E-4F4D-E59F-3C53-C3D8E030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DB6B2-A5F0-A5E4-73CA-F30FB8949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E8D7E-7404-9C16-E49D-1C6F50A8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8767-9BF1-4D51-AA58-52E3A0AD1B11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3624A-8E15-9C65-5185-98983D04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5DA5B-7F89-67F0-F686-C93FD439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DA80-AD8D-48E9-A701-59A2BE55E60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7358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969A8-C858-6F5C-1BB4-0584E2310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9CB8D-E5FE-B1DB-167A-4FAA3E353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E80C3-3172-CDE6-5A79-0DED4E0D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8767-9BF1-4D51-AA58-52E3A0AD1B11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F95FC-4B8C-9890-7466-EB2AE590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5E6B7-9719-9C04-0329-A4F31918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DA80-AD8D-48E9-A701-59A2BE55E60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97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10F57-B5B8-DA3E-F1D6-853E9514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A952F-2C1C-4F65-33AA-4543C8E5B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F517D-5BC3-EBBD-12B9-69FC0C937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8767-9BF1-4D51-AA58-52E3A0AD1B11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5849D-6684-B424-1BCE-ACC7A472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7FEC0-7BEE-0BDE-EA70-FCC900DA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DA80-AD8D-48E9-A701-59A2BE55E60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6493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D6C9-7913-1CD0-E6EA-144EEA567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4D311-2C61-DD03-BCA4-2B0BAF9EF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9BF54-1D8E-824C-1524-621CC2AF8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1479B-BA12-311E-81E5-0F887E2D3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8767-9BF1-4D51-AA58-52E3A0AD1B11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68394-751F-FBC4-74DC-4F7F3FA7E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3CEEE-E08B-F9CB-222E-9B023AFD4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DA80-AD8D-48E9-A701-59A2BE55E60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5550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3A4E-A551-FB79-6013-3F9C5F76F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03804-559C-5E29-4A4E-6DB9A2C6A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88E64-97B1-99DE-368F-DE889D8C2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CC4C1-52D9-22A3-8E15-C7D8137D9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000C0F-A71A-766D-6B75-0B339746A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E423D4-E970-DAF9-CBFA-566F04157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8767-9BF1-4D51-AA58-52E3A0AD1B11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42ED8-B33A-534D-BDDD-79A35D09B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DA6929-6DC9-78FC-449B-CC251C95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DA80-AD8D-48E9-A701-59A2BE55E60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407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CEB3-C678-6C4E-AD63-ADBDB4D9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D8FDA-14CD-92A8-08A2-5C3280736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8767-9BF1-4D51-AA58-52E3A0AD1B11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13EFC-85E4-66D5-B490-5441147B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D8FE1-5F3E-249A-CFD9-F1B5D5DD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DA80-AD8D-48E9-A701-59A2BE55E60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2279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5C471C-AED3-51BD-642B-B356CC47A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8767-9BF1-4D51-AA58-52E3A0AD1B11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330B5E-3460-A5CF-D600-329F9937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76880-D12F-A639-28BD-069204EC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DA80-AD8D-48E9-A701-59A2BE55E60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6585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E6237-9779-5399-56BE-A56EDBDB0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4C935-18AC-7A1C-3FA1-A178BEDAC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20E00-16B1-17D8-A876-AE4CAA97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0E01C-617C-B1E8-EC8E-A1F46B426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8767-9BF1-4D51-AA58-52E3A0AD1B11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73A93-05B7-253F-CB08-DF58F8E21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776BD-9B1D-CFC6-064A-CDBC604D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DA80-AD8D-48E9-A701-59A2BE55E60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0383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26542-F11F-C71C-B2E5-4FA158696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6F06E8-2BD0-0217-D2B6-9445DED4A8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5A093-70E4-A331-EE2B-A3DB9E47A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5D1A9-3C1B-ACFD-6139-21788752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B8767-9BF1-4D51-AA58-52E3A0AD1B11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349A3-73FB-755E-61A7-88C222AA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76D99-FCE8-56E0-6DFC-4A57D1A3D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DA80-AD8D-48E9-A701-59A2BE55E60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7570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9CF059-BA7C-B2FF-2BD3-419EC0D4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8401A-3809-5676-D609-0A3600293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81F0C-116C-EC38-3133-9B3C7B6BE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B2B8767-9BF1-4D51-AA58-52E3A0AD1B11}" type="datetimeFigureOut">
              <a:rPr lang="LID4096" smtClean="0"/>
              <a:pPr/>
              <a:t>05/11/2026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AE045-F1A7-9215-15DE-C2BD6DED4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33CD6-67FA-3907-3AE9-5C1B79B7C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B43DA80-AD8D-48E9-A701-59A2BE55E60B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919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hyperlink" Target="https://pxhere.com/en/photo/546275" TargetMode="External"/><Relationship Id="rId3" Type="http://schemas.openxmlformats.org/officeDocument/2006/relationships/hyperlink" Target="https://pixabay.com/en/cat-cat-european-gatto-soriano-3048851/" TargetMode="External"/><Relationship Id="rId7" Type="http://schemas.openxmlformats.org/officeDocument/2006/relationships/hyperlink" Target="https://pixnio.com/fauna-animals/cats-and-kittens/cat-paper-bag" TargetMode="External"/><Relationship Id="rId12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hyperlink" Target="https://pxhere.com/en/photo/127138" TargetMode="External"/><Relationship Id="rId5" Type="http://schemas.openxmlformats.org/officeDocument/2006/relationships/hyperlink" Target="https://pixabay.com/en/cats-animals-pet-pets-cats-nose-1800942/" TargetMode="External"/><Relationship Id="rId15" Type="http://schemas.openxmlformats.org/officeDocument/2006/relationships/hyperlink" Target="https://pxhere.com/en/photo/485575" TargetMode="External"/><Relationship Id="rId10" Type="http://schemas.openxmlformats.org/officeDocument/2006/relationships/image" Target="../media/image16.jpeg"/><Relationship Id="rId4" Type="http://schemas.openxmlformats.org/officeDocument/2006/relationships/image" Target="../media/image13.jpg"/><Relationship Id="rId9" Type="http://schemas.openxmlformats.org/officeDocument/2006/relationships/hyperlink" Target="https://pxhere.com/en/photo/975001" TargetMode="External"/><Relationship Id="rId1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4dQIuD6xbA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4Muncht7SE?feature=oemb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ufMgHvaoG0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q3k8hyNlkc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x3pIQtbzNA?feature=oemb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2.png"/><Relationship Id="rId4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customXml" Target="../ink/ink9.xml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8678F-62DD-418B-D9E2-24EB1CD83B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Algorithmic Muse: An Introduction to AI</a:t>
            </a:r>
            <a:endParaRPr lang="LID4096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BE25A-9612-B4CD-468A-15C42662CD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Understanding the History, Mechanics, and Ethics of Synthetic Creativity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55714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688EE-F401-EE4C-AEAE-2E272FA9A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DE739-95D0-A2FB-1C8E-1493BD24F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93285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F5BB302-D82E-6241-796A-91C6184F3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785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FB1A5-A856-7CB1-A934-49AC990C10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37160" y="0"/>
            <a:ext cx="123291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44D580-41A6-8C85-E521-6918DDB67312}"/>
              </a:ext>
            </a:extLst>
          </p:cNvPr>
          <p:cNvGrpSpPr/>
          <p:nvPr/>
        </p:nvGrpSpPr>
        <p:grpSpPr>
          <a:xfrm>
            <a:off x="800372" y="1252456"/>
            <a:ext cx="4518660" cy="4353087"/>
            <a:chOff x="327660" y="428831"/>
            <a:chExt cx="6088380" cy="5865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8FE782-987D-9C17-40E2-95D8E8761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550920" y="4145280"/>
              <a:ext cx="2865120" cy="21488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D0FBB1-25C0-088A-CAA1-9905A15E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27660" y="428831"/>
              <a:ext cx="6088380" cy="371644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284E43-A9B3-453F-A958-11C73AB15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27660" y="4145280"/>
              <a:ext cx="3223260" cy="214884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584BC-515E-66FB-D8D7-4B0C51032ADC}"/>
              </a:ext>
            </a:extLst>
          </p:cNvPr>
          <p:cNvGrpSpPr/>
          <p:nvPr/>
        </p:nvGrpSpPr>
        <p:grpSpPr>
          <a:xfrm>
            <a:off x="7284490" y="790143"/>
            <a:ext cx="3986201" cy="5253477"/>
            <a:chOff x="7284490" y="790143"/>
            <a:chExt cx="3986201" cy="52534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7A5363-76BA-CFB9-ED3A-78975F72C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7284490" y="792164"/>
              <a:ext cx="2020743" cy="261686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528E7BC-24A2-BB6B-24F6-209E75E90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9288349" y="2087466"/>
              <a:ext cx="1982342" cy="132156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81AACCA-7C21-959F-47B6-F644B9ABD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9278601" y="790143"/>
              <a:ext cx="1974935" cy="132156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6E0545-BAFE-0D9E-5835-41277AB61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7301645" y="3409026"/>
              <a:ext cx="3951891" cy="2634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77272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4A36A-EB78-F275-86A7-52A616B67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/>
          <a:lstStyle/>
          <a:p>
            <a:pPr algn="ctr"/>
            <a:r>
              <a:rPr lang="en-US" dirty="0"/>
              <a:t>From where is the AI learning?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24353757"/>
      </p:ext>
    </p:extLst>
  </p:cSld>
  <p:clrMapOvr>
    <a:masterClrMapping/>
  </p:clrMapOvr>
  <p:transition spd="med"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8C4AB-FBF1-DE24-F273-DEB40F3F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4EEA6D-43FF-F0E6-4390-D36A69D6B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1" r="384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3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AFCE04-7B41-2B7E-3C3B-2D2A6F7D6C78}"/>
              </a:ext>
            </a:extLst>
          </p:cNvPr>
          <p:cNvSpPr txBox="1"/>
          <p:nvPr/>
        </p:nvSpPr>
        <p:spPr>
          <a:xfrm>
            <a:off x="628650" y="80048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Nobel Prize in Physics 2024</a:t>
            </a:r>
            <a:endParaRPr lang="LID4096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AB3C12-AE15-684E-B80F-C71EC50CF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"/>
          <a:stretch>
            <a:fillRect/>
          </a:stretch>
        </p:blipFill>
        <p:spPr>
          <a:xfrm>
            <a:off x="-514350" y="-1"/>
            <a:ext cx="12706350" cy="685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5DC66-F0B7-1A35-70E5-ABC62836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Engines of Power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CE102-BB12-C307-5F52-71959A53E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Hardware: GPUs (NVIDIA) - Massive parallel processing.</a:t>
            </a:r>
          </a:p>
          <a:p>
            <a:r>
              <a:rPr lang="en-US" sz="3600" dirty="0"/>
              <a:t>Data: The Open Internet - Every public image, book, and song.</a:t>
            </a:r>
          </a:p>
          <a:p>
            <a:r>
              <a:rPr lang="en-US" sz="3600" dirty="0"/>
              <a:t>Training: Consuming the sum of human digital output.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15142673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EAB09-F613-9529-913F-8EB106E8C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Timeline of Evolution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EAB47-67FC-0CF9-02EC-9D60254DE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1956: The Dartmouth Workshop (The birth of the term).</a:t>
            </a:r>
          </a:p>
          <a:p>
            <a:r>
              <a:rPr lang="en-US" sz="3600" dirty="0"/>
              <a:t>1990s: Machine Learning (Patterns).</a:t>
            </a:r>
          </a:p>
          <a:p>
            <a:r>
              <a:rPr lang="en-US" sz="3600" dirty="0"/>
              <a:t>2017: The Transformer Model (The 'T' in GPT (</a:t>
            </a:r>
            <a:r>
              <a:rPr lang="en-GB" sz="3600" b="1" dirty="0"/>
              <a:t>Generative Pre-trained Transformer</a:t>
            </a:r>
            <a:r>
              <a:rPr lang="en-US" sz="3600" dirty="0"/>
              <a:t>)).</a:t>
            </a:r>
          </a:p>
          <a:p>
            <a:r>
              <a:rPr lang="en-US" sz="3600" dirty="0"/>
              <a:t>2022-2026: The Generative Explosion.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381364069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16037-2A0F-F3CF-F95E-4F5B22A73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00F0-1492-3255-8EA5-3DAE75E3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Where are we now regarding AI?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70986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E812B-FE9E-ADC7-590E-F9193D764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5BF43-5357-EA71-3147-6AE12741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now regarding AI?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19CD2-5836-F278-F1B2-682356127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8670" y="1948593"/>
            <a:ext cx="10515600" cy="12003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Narrow AI (Task-based) vs. GenAI (Generative) vs. Super AI (AGI).</a:t>
            </a:r>
            <a:endParaRPr lang="LID4096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32980-CDB3-DFEF-3899-C80BBC06BB8A}"/>
              </a:ext>
            </a:extLst>
          </p:cNvPr>
          <p:cNvSpPr txBox="1"/>
          <p:nvPr/>
        </p:nvSpPr>
        <p:spPr>
          <a:xfrm>
            <a:off x="988670" y="3733012"/>
            <a:ext cx="97873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GenAI is the talented student who can mimic any master. Super AI is the entity that might decide that 'Art' as we know it is obsolete. One is a tool in your studio; the other is a paradigm shift we aren't even sure is possible yet</a:t>
            </a:r>
            <a:endParaRPr lang="LID4096" sz="3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47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E976EE-22AC-58D8-E5B9-382914DC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/>
          <a:lstStyle/>
          <a:p>
            <a:pPr algn="ctr"/>
            <a:r>
              <a:rPr lang="en-US" dirty="0"/>
              <a:t>What is Artificial Intelligence?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82839968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64756-F204-1EF4-38C6-04CF105EB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9F628-E4A6-ECD8-E896-B362A1776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What fields has AI already </a:t>
            </a:r>
            <a:r>
              <a:rPr lang="en-GB" i="1" dirty="0"/>
              <a:t>‘mastered’?</a:t>
            </a:r>
            <a:endParaRPr lang="LID4096" i="1" dirty="0"/>
          </a:p>
        </p:txBody>
      </p:sp>
    </p:spTree>
    <p:extLst>
      <p:ext uri="{BB962C8B-B14F-4D97-AF65-F5344CB8AC3E}">
        <p14:creationId xmlns:p14="http://schemas.microsoft.com/office/powerpoint/2010/main" val="20198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479BF-1313-0C21-C2EB-0FAE79A30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5E3A-2EAD-43D3-B5F8-EE533C76D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28521"/>
            <a:ext cx="12192000" cy="1325563"/>
          </a:xfrm>
        </p:spPr>
        <p:txBody>
          <a:bodyPr/>
          <a:lstStyle/>
          <a:p>
            <a:pPr algn="ctr"/>
            <a:r>
              <a:rPr lang="en-GB" dirty="0"/>
              <a:t>What fields has AI </a:t>
            </a:r>
            <a:r>
              <a:rPr lang="en-GB" i="1" dirty="0"/>
              <a:t>almost </a:t>
            </a:r>
            <a:r>
              <a:rPr lang="en-GB" dirty="0"/>
              <a:t>already </a:t>
            </a:r>
            <a:r>
              <a:rPr lang="en-GB" i="1" dirty="0"/>
              <a:t>‘mastered’?</a:t>
            </a:r>
            <a:endParaRPr lang="LID4096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BFBD7A-3011-409A-3A76-ADA0E4FEF6B2}"/>
              </a:ext>
            </a:extLst>
          </p:cNvPr>
          <p:cNvSpPr txBox="1"/>
          <p:nvPr/>
        </p:nvSpPr>
        <p:spPr>
          <a:xfrm>
            <a:off x="1965960" y="3429000"/>
            <a:ext cx="3394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MATHEMATICS</a:t>
            </a:r>
            <a:endParaRPr lang="LID4096" sz="4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346DD7-D0D3-C5CB-EE5B-342CEF41A9A9}"/>
              </a:ext>
            </a:extLst>
          </p:cNvPr>
          <p:cNvSpPr txBox="1"/>
          <p:nvPr/>
        </p:nvSpPr>
        <p:spPr>
          <a:xfrm>
            <a:off x="6285121" y="3429000"/>
            <a:ext cx="3770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PROGRAMMING</a:t>
            </a:r>
            <a:endParaRPr lang="LID4096" sz="4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07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086C8-8B3F-7820-C829-7797BC62C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0173-AEE1-5993-F32D-402F8A15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What about Art</a:t>
            </a:r>
            <a:r>
              <a:rPr lang="en-GB" i="1" dirty="0"/>
              <a:t>?</a:t>
            </a:r>
            <a:endParaRPr lang="LID4096" i="1" dirty="0"/>
          </a:p>
        </p:txBody>
      </p:sp>
    </p:spTree>
    <p:extLst>
      <p:ext uri="{BB962C8B-B14F-4D97-AF65-F5344CB8AC3E}">
        <p14:creationId xmlns:p14="http://schemas.microsoft.com/office/powerpoint/2010/main" val="18346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Robot art: machines that paint portraits | Euromaxx">
            <a:hlinkClick r:id="" action="ppaction://media"/>
            <a:extLst>
              <a:ext uri="{FF2B5EF4-FFF2-40B4-BE49-F238E27FC236}">
                <a16:creationId xmlns:a16="http://schemas.microsoft.com/office/drawing/2014/main" id="{59071AD0-1F87-E9D7-C1B6-3445A29A08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1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culpting beauty with robot-assisted stone carvings">
            <a:hlinkClick r:id="" action="ppaction://media"/>
            <a:extLst>
              <a:ext uri="{FF2B5EF4-FFF2-40B4-BE49-F238E27FC236}">
                <a16:creationId xmlns:a16="http://schemas.microsoft.com/office/drawing/2014/main" id="{A9453E59-8D81-701F-4188-487F217475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9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Robot Art: Harvey Moon's Drawing Machines">
            <a:hlinkClick r:id="" action="ppaction://media"/>
            <a:extLst>
              <a:ext uri="{FF2B5EF4-FFF2-40B4-BE49-F238E27FC236}">
                <a16:creationId xmlns:a16="http://schemas.microsoft.com/office/drawing/2014/main" id="{C19F2200-4CFE-1995-2A31-5672179F4D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4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Revolutionizing Art: RoboHood's Masterpiece - Robot Painting the Venus">
            <a:hlinkClick r:id="" action="ppaction://media"/>
            <a:extLst>
              <a:ext uri="{FF2B5EF4-FFF2-40B4-BE49-F238E27FC236}">
                <a16:creationId xmlns:a16="http://schemas.microsoft.com/office/drawing/2014/main" id="{34924DF8-518D-9CBD-303A-DD9751CAB7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59250" y="0"/>
            <a:ext cx="387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0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Indian percussion music | TABLA | MRIDANGAM | AI Generated">
            <a:hlinkClick r:id="" action="ppaction://media"/>
            <a:extLst>
              <a:ext uri="{FF2B5EF4-FFF2-40B4-BE49-F238E27FC236}">
                <a16:creationId xmlns:a16="http://schemas.microsoft.com/office/drawing/2014/main" id="{87F67A16-0DB0-FAC1-B717-A143FDAAC9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CF703-E4A6-D885-53ED-6C9C461A5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"/>
          <a:stretch>
            <a:fillRect/>
          </a:stretch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489DF-CBA9-78B8-D865-502AA20E5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r="15636" b="1"/>
          <a:stretch>
            <a:fillRect/>
          </a:stretch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51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F31F7-F69A-BA73-6D98-79721CEDB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1" y="111003"/>
            <a:ext cx="11531858" cy="6746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2F4A4-8B87-7F93-ECED-27364D6A1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1" y="111003"/>
            <a:ext cx="11666820" cy="6825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29FAE-A37E-CB45-F0F1-C4E5DF631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1" y="32040"/>
            <a:ext cx="11666820" cy="68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7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A73B-F207-B127-5AA3-B8D925EAE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>
            <a:normAutofit/>
          </a:bodyPr>
          <a:lstStyle/>
          <a:p>
            <a:r>
              <a:rPr lang="en-US" sz="4400" dirty="0"/>
              <a:t>Intelligence that has been created artificially</a:t>
            </a:r>
          </a:p>
        </p:txBody>
      </p:sp>
    </p:spTree>
    <p:extLst>
      <p:ext uri="{BB962C8B-B14F-4D97-AF65-F5344CB8AC3E}">
        <p14:creationId xmlns:p14="http://schemas.microsoft.com/office/powerpoint/2010/main" val="225327534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A6204-13E2-4415-A1CB-F242BF8A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98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42D00B-2CA3-D03F-D933-8F2AE984F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AE613C-EF98-BF04-1E40-7EC0BEC02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2F243-32E2-46A6-CCBF-80B6E216B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DB02C7-3B49-A9FB-C994-8B8E4C9BE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9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7B9D1-C8C6-8228-2320-2CF7FC427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34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75DEDE-02C3-4AE4-21F5-ADCA0CFF6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230"/>
            <a:ext cx="12192000" cy="7133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0FDD7-028F-5E22-06EB-B0F6670C2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230"/>
            <a:ext cx="12192000" cy="7133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69E89-4CA4-98D1-AB70-C30345AE9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230"/>
            <a:ext cx="12192000" cy="713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5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D2937C-A523-102A-9AD8-DACB2E2E1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0"/>
            <a:ext cx="12580620" cy="68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8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E6DF-4F5B-CE33-FCCD-597AD52D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Cases: The New Palette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37E29-6885-0A3E-3610-2E018A55F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Vision: Image/Logo gen, 3D Rendering, Product Design.</a:t>
            </a:r>
          </a:p>
          <a:p>
            <a:r>
              <a:rPr lang="en-US" sz="4000" dirty="0"/>
              <a:t>Sound: Music composition, Voice cloning, Podcasts.</a:t>
            </a:r>
          </a:p>
          <a:p>
            <a:r>
              <a:rPr lang="en-US" sz="4000" dirty="0"/>
              <a:t>Motion: 2D/3D Animation, CGI, VFX.</a:t>
            </a:r>
          </a:p>
          <a:p>
            <a:r>
              <a:rPr lang="en-US" sz="4000" dirty="0"/>
              <a:t>Physical: Robotics in Sculpture and Architecture.</a:t>
            </a:r>
            <a:endParaRPr lang="LID4096" sz="4000" dirty="0"/>
          </a:p>
        </p:txBody>
      </p:sp>
    </p:spTree>
    <p:extLst>
      <p:ext uri="{BB962C8B-B14F-4D97-AF65-F5344CB8AC3E}">
        <p14:creationId xmlns:p14="http://schemas.microsoft.com/office/powerpoint/2010/main" val="82169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327D3-250D-0685-FD41-8BD3B9AF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Disruptor or facilitator?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ACD7C-998A-168F-4328-95667C9DE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Camera Obscura: 17th-century 'cheating' or tool for perspective?</a:t>
            </a:r>
          </a:p>
          <a:p>
            <a:r>
              <a:rPr lang="en-US" sz="3600" dirty="0"/>
              <a:t>The Undo Button (</a:t>
            </a:r>
            <a:r>
              <a:rPr lang="en-US" sz="3600" dirty="0" err="1"/>
              <a:t>Ctrl+Z</a:t>
            </a:r>
            <a:r>
              <a:rPr lang="en-US" sz="3600" dirty="0"/>
              <a:t>): How non-destructive editing changed the 'bravery' of the mark.</a:t>
            </a:r>
          </a:p>
          <a:p>
            <a:r>
              <a:rPr lang="en-US" sz="3600" dirty="0"/>
              <a:t>The AI Shift: Moving skill from Manual Execution to Conceptual Intent.</a:t>
            </a:r>
            <a:endParaRPr lang="LID4096" sz="3600" dirty="0"/>
          </a:p>
          <a:p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266422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AAB9E-F61F-FCDE-F115-15E5BC87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as facilitator – Ideation and ‘What if’ Scenarios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62989-87F5-9210-9072-1A2D5EA61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Simulating Inspiration vs. Searching for it.</a:t>
            </a:r>
          </a:p>
          <a:p>
            <a:r>
              <a:rPr lang="en-US" sz="3600" dirty="0"/>
              <a:t>Rapid Iteration: Testing 50 material combinations in 10 minutes.</a:t>
            </a:r>
          </a:p>
          <a:p>
            <a:r>
              <a:rPr lang="en-US" sz="3600" dirty="0"/>
              <a:t>Stress-Testing: Visualizing 'impossible' combinations (e.g., Mycelium + Rococo).</a:t>
            </a:r>
          </a:p>
          <a:p>
            <a:r>
              <a:rPr lang="en-US" sz="3600" dirty="0"/>
              <a:t>Failing faster to find the 'truth' of a project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806258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52892-1723-E1F8-7835-D631C4E1D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‘Ideation and What if’ - prompt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1168B-36F3-7A4E-54DF-DF4E11F2B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large-scale public installation in a brutalist concrete plaza, featuring a translucent sculpture made of iridescent hand-blown glass and bioluminescent fungal networks. The form is inspired by Zaha Hadid’s </a:t>
            </a:r>
            <a:r>
              <a:rPr lang="en-GB" dirty="0" err="1"/>
              <a:t>parametricism</a:t>
            </a:r>
            <a:r>
              <a:rPr lang="en-GB" dirty="0"/>
              <a:t> mixed with Art Nouveau organic curves. Cinematic lighting during the 'blue hour' at dusk, high contrast, 8k resolution, shot on 35mm lens for architectural depth."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14226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D31EF-6FEE-51DA-9DA3-EA972302D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as facilitator – Automating the 'Grunt Work'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A2B73-CBCB-C43F-FE4F-FE9C3B0F7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Saving the Brain, Sparing the Hand.</a:t>
            </a:r>
          </a:p>
          <a:p>
            <a:r>
              <a:rPr lang="en-US" sz="4000" dirty="0"/>
              <a:t>Rotoscoping: Automating frame-by-frame tracing.</a:t>
            </a:r>
          </a:p>
          <a:p>
            <a:r>
              <a:rPr lang="en-US" sz="4000" dirty="0"/>
              <a:t>Mask Selection: Surgical precision for hair and complex edges.</a:t>
            </a:r>
          </a:p>
          <a:p>
            <a:r>
              <a:rPr lang="en-US" sz="4000" dirty="0"/>
              <a:t>Upscaling: Restoring archival images for gallery printing.</a:t>
            </a:r>
            <a:endParaRPr lang="LID4096" sz="4000" dirty="0"/>
          </a:p>
          <a:p>
            <a:endParaRPr lang="LID4096" sz="4000" dirty="0"/>
          </a:p>
        </p:txBody>
      </p:sp>
    </p:spTree>
    <p:extLst>
      <p:ext uri="{BB962C8B-B14F-4D97-AF65-F5344CB8AC3E}">
        <p14:creationId xmlns:p14="http://schemas.microsoft.com/office/powerpoint/2010/main" val="180664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C9F9B-A993-1739-683D-37B115CF1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DDEA-AED3-C570-B35E-6189BF0FB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431"/>
            <a:ext cx="10515600" cy="1213009"/>
          </a:xfrm>
        </p:spPr>
        <p:txBody>
          <a:bodyPr anchor="ctr">
            <a:normAutofit/>
          </a:bodyPr>
          <a:lstStyle/>
          <a:p>
            <a:r>
              <a:rPr lang="en-US" sz="4400" dirty="0"/>
              <a:t>Intelligence that has been created artificially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6E2718-9ED7-E27F-26D1-A3C224133405}"/>
              </a:ext>
            </a:extLst>
          </p:cNvPr>
          <p:cNvSpPr txBox="1">
            <a:spLocks/>
          </p:cNvSpPr>
          <p:nvPr/>
        </p:nvSpPr>
        <p:spPr>
          <a:xfrm>
            <a:off x="1676400" y="2822495"/>
            <a:ext cx="10515600" cy="121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4400" dirty="0"/>
              <a:t>Possessing knowledge to do something</a:t>
            </a:r>
          </a:p>
        </p:txBody>
      </p:sp>
    </p:spTree>
    <p:extLst>
      <p:ext uri="{BB962C8B-B14F-4D97-AF65-F5344CB8AC3E}">
        <p14:creationId xmlns:p14="http://schemas.microsoft.com/office/powerpoint/2010/main" val="4105581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A26D-BF0B-E583-CCF4-F1B14648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as a facilitator - Curation – The Art of 'No'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6ADFF-9890-DDA7-C4A9-2BF92AF4D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Shift from Scarcity to Abundance.</a:t>
            </a:r>
          </a:p>
          <a:p>
            <a:r>
              <a:rPr lang="en-US" sz="3600" dirty="0"/>
              <a:t>The Artist as Director: Making 1,000 choices for 1 final 'cut'.</a:t>
            </a:r>
          </a:p>
          <a:p>
            <a:r>
              <a:rPr lang="en-US" sz="3600" dirty="0"/>
              <a:t>Interrogating Bias: Breaking the 'Generic AI Aesthetic'.</a:t>
            </a:r>
          </a:p>
          <a:p>
            <a:r>
              <a:rPr lang="en-US" sz="3600" dirty="0"/>
              <a:t>Visual Judgment: The skill that cannot be automated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2031719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8D22-2D8D-A201-BB49-2F77770B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Crisis: Replicating the Master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01B94-7323-8C57-264C-816BDC941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How? AI learns 'mathematical brushstrokes'.</a:t>
            </a:r>
          </a:p>
          <a:p>
            <a:r>
              <a:rPr lang="en-US" sz="4400" dirty="0"/>
              <a:t>The Fear: 20 years of mastery vs. 20 seconds of prompting.</a:t>
            </a:r>
          </a:p>
          <a:p>
            <a:r>
              <a:rPr lang="en-US" sz="4400" dirty="0"/>
              <a:t>The Moral Question: Can you own a 'style'?</a:t>
            </a:r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2912123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08D13-265B-7757-41B0-34523892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248E3-4A68-09E4-EBFF-934959A8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“Style Theft” Crisis</a:t>
            </a:r>
            <a:endParaRPr lang="LID4096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3CE5965-8DFF-9705-7332-542A01223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80440" y="1936909"/>
            <a:ext cx="1051559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ID4096" altLang="LID4096" sz="3200" b="1" i="0" u="none" strike="noStrike" cap="none" normalizeH="0" baseline="0" dirty="0">
                <a:ln>
                  <a:noFill/>
                </a:ln>
                <a:effectLst/>
              </a:rPr>
              <a:t>How it replicates masters:</a:t>
            </a:r>
            <a:r>
              <a:rPr kumimoji="0" lang="LID4096" altLang="LID4096" sz="3200" b="0" i="0" u="none" strike="noStrike" cap="none" normalizeH="0" baseline="0" dirty="0">
                <a:ln>
                  <a:noFill/>
                </a:ln>
                <a:effectLst/>
              </a:rPr>
              <a:t> Because it has seen every Van Gogh, it knows the mathematical frequency of his swirls. It doesn't "copy-paste" Van Gogh; it "speaks" Van Gogh.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ID4096" altLang="LID4096" sz="3200" b="1" i="0" u="none" strike="noStrike" cap="none" normalizeH="0" baseline="0" dirty="0">
                <a:ln>
                  <a:noFill/>
                </a:ln>
                <a:effectLst/>
              </a:rPr>
              <a:t>The Mastery Question:</a:t>
            </a:r>
            <a:r>
              <a:rPr kumimoji="0" lang="LID4096" altLang="LID4096" sz="3200" b="0" i="0" u="none" strike="noStrike" cap="none" normalizeH="0" baseline="0" dirty="0">
                <a:ln>
                  <a:noFill/>
                </a:ln>
                <a:effectLst/>
              </a:rPr>
              <a:t> If mastery takes 10,000 hours, and AI takes 10 seconds, what happens to the "status" of the master?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ID4096" altLang="LID4096" sz="3200" b="1" i="0" u="none" strike="noStrike" cap="none" normalizeH="0" baseline="0" dirty="0">
                <a:ln>
                  <a:noFill/>
                </a:ln>
                <a:effectLst/>
              </a:rPr>
              <a:t>The Counter-Argument:</a:t>
            </a:r>
            <a:r>
              <a:rPr kumimoji="0" lang="LID4096" altLang="LID4096" sz="3200" b="0" i="0" u="none" strike="noStrike" cap="none" normalizeH="0" baseline="0" dirty="0">
                <a:ln>
                  <a:noFill/>
                </a:ln>
                <a:effectLst/>
              </a:rPr>
              <a:t> Style has always been "stolen" (e.g., Picasso's interest in African masks). AI just does it at an industrial scale.</a:t>
            </a:r>
          </a:p>
        </p:txBody>
      </p:sp>
    </p:spTree>
    <p:extLst>
      <p:ext uri="{BB962C8B-B14F-4D97-AF65-F5344CB8AC3E}">
        <p14:creationId xmlns:p14="http://schemas.microsoft.com/office/powerpoint/2010/main" val="29193154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A90B-D764-38E7-79B5-0266CEBE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Dark Side: Misuse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E8FD8-5A9B-CFCB-205A-79628D271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Deepfakes: Fake doctors, fake political claims.</a:t>
            </a:r>
          </a:p>
          <a:p>
            <a:r>
              <a:rPr lang="en-US" sz="4000" dirty="0"/>
              <a:t>Brain Rot: Low-quality mass-produced content.</a:t>
            </a:r>
          </a:p>
          <a:p>
            <a:r>
              <a:rPr lang="en-US" sz="4000" dirty="0"/>
              <a:t>Harmful Content: Non-consensual imagery and 'Misinformation'.</a:t>
            </a:r>
            <a:endParaRPr lang="LID4096" sz="4000" dirty="0"/>
          </a:p>
        </p:txBody>
      </p:sp>
    </p:spTree>
    <p:extLst>
      <p:ext uri="{BB962C8B-B14F-4D97-AF65-F5344CB8AC3E}">
        <p14:creationId xmlns:p14="http://schemas.microsoft.com/office/powerpoint/2010/main" val="445084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8EE7-8508-946A-5A54-0588178C9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and Sanctions</a:t>
            </a:r>
            <a:endParaRPr lang="LID4096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25CE160-A105-5799-2A3B-6863DC009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1510"/>
            <a:ext cx="105156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ID4096" altLang="LID4096" b="1" i="0" u="none" strike="noStrike" cap="none" normalizeH="0" baseline="0" dirty="0">
                <a:ln>
                  <a:noFill/>
                </a:ln>
                <a:effectLst/>
              </a:rPr>
              <a:t>Copyright Law: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effectLst/>
              </a:rPr>
              <a:t> Currently, the law says "Only humans can hold copyright." This is a protection for artists. If a student uses 100% AI, they don't own the work.</a:t>
            </a:r>
            <a:endParaRPr kumimoji="0" lang="en-US" altLang="LID4096" b="0" i="0" u="none" strike="noStrike" cap="none" normalizeH="0" baseline="0" dirty="0">
              <a:ln>
                <a:noFill/>
              </a:ln>
              <a:effectLst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LID4096" altLang="LID4096" b="0" i="0" u="none" strike="noStrike" cap="none" normalizeH="0" baseline="0" dirty="0">
              <a:ln>
                <a:noFill/>
              </a:ln>
              <a:effectLst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ID4096" altLang="LID4096" b="1" i="0" u="none" strike="noStrike" cap="none" normalizeH="0" baseline="0" dirty="0">
                <a:ln>
                  <a:noFill/>
                </a:ln>
                <a:effectLst/>
              </a:rPr>
              <a:t>The EU AI Act: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effectLst/>
              </a:rPr>
              <a:t> Explain that governments are finally stepping in. They are requiring "Watermarking" so we know what is real and what is synthetic.</a:t>
            </a:r>
            <a:endParaRPr kumimoji="0" lang="en-US" altLang="LID4096" b="0" i="0" u="none" strike="noStrike" cap="none" normalizeH="0" baseline="0" dirty="0">
              <a:ln>
                <a:noFill/>
              </a:ln>
              <a:effectLst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LID4096" altLang="LID4096" b="0" i="0" u="none" strike="noStrike" cap="none" normalizeH="0" baseline="0" dirty="0">
              <a:ln>
                <a:noFill/>
              </a:ln>
              <a:effectLst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ID4096" altLang="LID4096" b="1" i="0" u="none" strike="noStrike" cap="none" normalizeH="0" baseline="0" dirty="0">
                <a:ln>
                  <a:noFill/>
                </a:ln>
                <a:effectLst/>
              </a:rPr>
              <a:t>Fair Use: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effectLst/>
              </a:rPr>
              <a:t> The biggest legal battle in history is happening now: Is "Learning" the same as "Copying"?</a:t>
            </a:r>
          </a:p>
        </p:txBody>
      </p:sp>
    </p:spTree>
    <p:extLst>
      <p:ext uri="{BB962C8B-B14F-4D97-AF65-F5344CB8AC3E}">
        <p14:creationId xmlns:p14="http://schemas.microsoft.com/office/powerpoint/2010/main" val="369437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C8E2-4930-043D-8E82-D7FEB6B0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Future: Adaptation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55F7F-972D-F8BF-6E46-747221614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• Is AI Conscious? No. It mimics, it doesn't feel.</a:t>
            </a:r>
          </a:p>
          <a:p>
            <a:r>
              <a:rPr lang="en-US"/>
              <a:t>• Human Value: Intent, Emotion, and Ethical Curation.</a:t>
            </a:r>
          </a:p>
          <a:p>
            <a:r>
              <a:rPr lang="en-US"/>
              <a:t>• The Goal: From 'Laborer' to 'Director'.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87909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D1A27-CF95-99C4-10BE-000AFE4990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Discussion: Will AI Replace Us?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25AFB-2075-A147-FD4D-3B2F33A7CE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Food for thought: If the craft is automated, what is the value of the artist?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10850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634675-3BDC-4CB8-F32B-910B4D6A0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"AI will not replace the artist. However, an artist using AI will eventually replace an artist who doesn't."</a:t>
            </a:r>
            <a:endParaRPr lang="LID4096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84EB5C-8F2D-0343-1F4C-1D43E2743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67732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B111B-2965-9A03-1B3E-F212D0B96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EC5DB-CC4A-2CFB-FB9A-9109F006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431"/>
            <a:ext cx="10515600" cy="1213009"/>
          </a:xfrm>
        </p:spPr>
        <p:txBody>
          <a:bodyPr anchor="ctr">
            <a:normAutofit/>
          </a:bodyPr>
          <a:lstStyle/>
          <a:p>
            <a:r>
              <a:rPr lang="en-US" sz="4400" dirty="0"/>
              <a:t>Intelligence that has been created artificially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10C5BB-C1A9-8844-9284-5D7C7791E175}"/>
              </a:ext>
            </a:extLst>
          </p:cNvPr>
          <p:cNvSpPr txBox="1">
            <a:spLocks/>
          </p:cNvSpPr>
          <p:nvPr/>
        </p:nvSpPr>
        <p:spPr>
          <a:xfrm>
            <a:off x="1676400" y="2151935"/>
            <a:ext cx="10515600" cy="121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4400" dirty="0"/>
              <a:t>Possessing knowledge to do something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DBDB93-BAF6-9184-8A3A-797E0CCDF9AC}"/>
              </a:ext>
            </a:extLst>
          </p:cNvPr>
          <p:cNvSpPr txBox="1">
            <a:spLocks/>
          </p:cNvSpPr>
          <p:nvPr/>
        </p:nvSpPr>
        <p:spPr>
          <a:xfrm>
            <a:off x="1676400" y="3493057"/>
            <a:ext cx="10515600" cy="121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4400" dirty="0"/>
              <a:t>Ability to solve a problem</a:t>
            </a:r>
          </a:p>
        </p:txBody>
      </p:sp>
    </p:spTree>
    <p:extLst>
      <p:ext uri="{BB962C8B-B14F-4D97-AF65-F5344CB8AC3E}">
        <p14:creationId xmlns:p14="http://schemas.microsoft.com/office/powerpoint/2010/main" val="66898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48662-1A86-9CAC-680E-2A0A00BD0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7463-A102-3895-ABAC-643CBAF31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431"/>
            <a:ext cx="10515600" cy="1213009"/>
          </a:xfrm>
        </p:spPr>
        <p:txBody>
          <a:bodyPr anchor="ctr">
            <a:normAutofit/>
          </a:bodyPr>
          <a:lstStyle/>
          <a:p>
            <a:r>
              <a:rPr lang="en-US" sz="4400" dirty="0"/>
              <a:t>Intelligence that has been created artificially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D27646E-5E30-5A0B-CDDF-1A73B416D2D8}"/>
              </a:ext>
            </a:extLst>
          </p:cNvPr>
          <p:cNvSpPr txBox="1">
            <a:spLocks/>
          </p:cNvSpPr>
          <p:nvPr/>
        </p:nvSpPr>
        <p:spPr>
          <a:xfrm>
            <a:off x="1676400" y="1979771"/>
            <a:ext cx="10515600" cy="121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4400" dirty="0"/>
              <a:t>Possessing knowledge to do something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62D29F-81D6-79CB-10B1-A1594A881E7F}"/>
              </a:ext>
            </a:extLst>
          </p:cNvPr>
          <p:cNvSpPr txBox="1">
            <a:spLocks/>
          </p:cNvSpPr>
          <p:nvPr/>
        </p:nvSpPr>
        <p:spPr>
          <a:xfrm>
            <a:off x="1676400" y="3192780"/>
            <a:ext cx="10515600" cy="121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4400" dirty="0"/>
              <a:t>Ability to solve a problem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4577C5-4813-5A82-BE3F-6B7C3561A253}"/>
              </a:ext>
            </a:extLst>
          </p:cNvPr>
          <p:cNvSpPr txBox="1">
            <a:spLocks/>
          </p:cNvSpPr>
          <p:nvPr/>
        </p:nvSpPr>
        <p:spPr>
          <a:xfrm>
            <a:off x="1676400" y="4405789"/>
            <a:ext cx="10515600" cy="121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4400" dirty="0"/>
              <a:t>Learning must take place</a:t>
            </a:r>
          </a:p>
        </p:txBody>
      </p:sp>
    </p:spTree>
    <p:extLst>
      <p:ext uri="{BB962C8B-B14F-4D97-AF65-F5344CB8AC3E}">
        <p14:creationId xmlns:p14="http://schemas.microsoft.com/office/powerpoint/2010/main" val="3910990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A69A4-79C0-AE2A-61CB-263E80DD0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41A6A-12D1-EE64-3208-B150227E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/>
          <a:lstStyle/>
          <a:p>
            <a:pPr algn="ctr"/>
            <a:r>
              <a:rPr lang="en-GB" dirty="0"/>
              <a:t>How does the AI learn?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14545144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397AE3-BB20-B0EE-9A56-32AE4568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37160" y="0"/>
            <a:ext cx="123291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B91C61-6627-DE6B-67E7-A4802055AC4B}"/>
              </a:ext>
            </a:extLst>
          </p:cNvPr>
          <p:cNvGrpSpPr/>
          <p:nvPr/>
        </p:nvGrpSpPr>
        <p:grpSpPr>
          <a:xfrm>
            <a:off x="4494900" y="1651500"/>
            <a:ext cx="3065040" cy="3378240"/>
            <a:chOff x="4494900" y="1651500"/>
            <a:chExt cx="3065040" cy="337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B0C116B-87F6-B3F8-9790-FEECD29A7129}"/>
                    </a:ext>
                  </a:extLst>
                </p14:cNvPr>
                <p14:cNvContentPartPr/>
                <p14:nvPr/>
              </p14:nvContentPartPr>
              <p14:xfrm>
                <a:off x="4494900" y="1828260"/>
                <a:ext cx="3065040" cy="3201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B0C116B-87F6-B3F8-9790-FEECD29A712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9260" y="1792260"/>
                  <a:ext cx="3136680" cy="3273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E81DE94-7147-BB11-48D4-CCE75FDC85BE}"/>
                </a:ext>
              </a:extLst>
            </p:cNvPr>
            <p:cNvGrpSpPr/>
            <p:nvPr/>
          </p:nvGrpSpPr>
          <p:grpSpPr>
            <a:xfrm>
              <a:off x="5691900" y="1651500"/>
              <a:ext cx="1101240" cy="1300680"/>
              <a:chOff x="3055320" y="1194420"/>
              <a:chExt cx="1101240" cy="1300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731EF065-C225-A667-C99F-2ADCAC2D74F0}"/>
                      </a:ext>
                    </a:extLst>
                  </p14:cNvPr>
                  <p14:cNvContentPartPr/>
                  <p14:nvPr/>
                </p14:nvContentPartPr>
                <p14:xfrm>
                  <a:off x="3055320" y="2110620"/>
                  <a:ext cx="943200" cy="3844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731EF065-C225-A667-C99F-2ADCAC2D74F0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019680" y="2074620"/>
                    <a:ext cx="1014840" cy="45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65DE0C1-B22E-2A27-849C-33C8161D7E44}"/>
                      </a:ext>
                    </a:extLst>
                  </p14:cNvPr>
                  <p14:cNvContentPartPr/>
                  <p14:nvPr/>
                </p14:nvContentPartPr>
                <p14:xfrm>
                  <a:off x="3612240" y="1194420"/>
                  <a:ext cx="544320" cy="1076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65DE0C1-B22E-2A27-849C-33C8161D7E4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576600" y="1158780"/>
                    <a:ext cx="615960" cy="1148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8305292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8BC94-C631-B73F-F268-2D738CC70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EDF3E3-9D29-1951-DA87-4BCBADDA438F}"/>
              </a:ext>
            </a:extLst>
          </p:cNvPr>
          <p:cNvSpPr>
            <a:spLocks/>
          </p:cNvSpPr>
          <p:nvPr/>
        </p:nvSpPr>
        <p:spPr>
          <a:xfrm>
            <a:off x="-137160" y="0"/>
            <a:ext cx="123291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97FEC9-A287-E3C5-2CD7-1ED27E90FCFB}"/>
              </a:ext>
            </a:extLst>
          </p:cNvPr>
          <p:cNvGrpSpPr/>
          <p:nvPr/>
        </p:nvGrpSpPr>
        <p:grpSpPr>
          <a:xfrm>
            <a:off x="1736460" y="1514340"/>
            <a:ext cx="3065040" cy="3378240"/>
            <a:chOff x="4494900" y="1651500"/>
            <a:chExt cx="3065040" cy="337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7BB55C9-44E4-728D-496F-5750A7CE120C}"/>
                    </a:ext>
                  </a:extLst>
                </p14:cNvPr>
                <p14:cNvContentPartPr/>
                <p14:nvPr/>
              </p14:nvContentPartPr>
              <p14:xfrm>
                <a:off x="4494900" y="1828260"/>
                <a:ext cx="3065040" cy="3201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7BB55C9-44E4-728D-496F-5750A7CE120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8896" y="1792260"/>
                  <a:ext cx="3136688" cy="3273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D1BF4F7-A4C8-EEAA-C7CF-0E1DCEB37652}"/>
                </a:ext>
              </a:extLst>
            </p:cNvPr>
            <p:cNvGrpSpPr/>
            <p:nvPr/>
          </p:nvGrpSpPr>
          <p:grpSpPr>
            <a:xfrm>
              <a:off x="5691900" y="1651500"/>
              <a:ext cx="1101240" cy="1300680"/>
              <a:chOff x="3055320" y="1194420"/>
              <a:chExt cx="1101240" cy="1300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76998CCD-C229-AD22-F3E4-8172E9322864}"/>
                      </a:ext>
                    </a:extLst>
                  </p14:cNvPr>
                  <p14:cNvContentPartPr/>
                  <p14:nvPr/>
                </p14:nvContentPartPr>
                <p14:xfrm>
                  <a:off x="3055320" y="2110620"/>
                  <a:ext cx="943200" cy="3844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76998CCD-C229-AD22-F3E4-8172E9322864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019320" y="2074620"/>
                    <a:ext cx="1014840" cy="45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7B7639A-EA5A-B673-1F2C-20C4DB292646}"/>
                      </a:ext>
                    </a:extLst>
                  </p14:cNvPr>
                  <p14:cNvContentPartPr/>
                  <p14:nvPr/>
                </p14:nvContentPartPr>
                <p14:xfrm>
                  <a:off x="3612240" y="1194420"/>
                  <a:ext cx="544320" cy="1076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77B7639A-EA5A-B673-1F2C-20C4DB292646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576216" y="1158420"/>
                    <a:ext cx="616007" cy="1148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9217869-9B05-E1F6-A769-D58C454BD3E5}"/>
                  </a:ext>
                </a:extLst>
              </p14:cNvPr>
              <p14:cNvContentPartPr/>
              <p14:nvPr/>
            </p14:nvContentPartPr>
            <p14:xfrm>
              <a:off x="8092622" y="2161260"/>
              <a:ext cx="729360" cy="202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9217869-9B05-E1F6-A769-D58C454BD3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56622" y="2125260"/>
                <a:ext cx="801000" cy="27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66C0D0F-6DA0-D86E-0F86-622533F2B497}"/>
              </a:ext>
            </a:extLst>
          </p:cNvPr>
          <p:cNvGrpSpPr/>
          <p:nvPr/>
        </p:nvGrpSpPr>
        <p:grpSpPr>
          <a:xfrm>
            <a:off x="6857822" y="1472580"/>
            <a:ext cx="3003480" cy="3420000"/>
            <a:chOff x="6141480" y="1108440"/>
            <a:chExt cx="3003480" cy="342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CCBC9A6-FA80-2BD6-01EE-2F53E3CAD482}"/>
                    </a:ext>
                  </a:extLst>
                </p14:cNvPr>
                <p14:cNvContentPartPr/>
                <p14:nvPr/>
              </p14:nvContentPartPr>
              <p14:xfrm>
                <a:off x="6141480" y="1675080"/>
                <a:ext cx="3003480" cy="2853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CCBC9A6-FA80-2BD6-01EE-2F53E3CAD48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05840" y="1639080"/>
                  <a:ext cx="3075120" cy="29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34642F6-33A3-2CE0-3869-2532086A8BD6}"/>
                    </a:ext>
                  </a:extLst>
                </p14:cNvPr>
                <p14:cNvContentPartPr/>
                <p14:nvPr/>
              </p14:nvContentPartPr>
              <p14:xfrm>
                <a:off x="7544040" y="1108440"/>
                <a:ext cx="543600" cy="797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34642F6-33A3-2CE0-3869-2532086A8BD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508040" y="1072800"/>
                  <a:ext cx="615240" cy="868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18589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2353</Words>
  <Application>Microsoft Office PowerPoint</Application>
  <PresentationFormat>Widescreen</PresentationFormat>
  <Paragraphs>156</Paragraphs>
  <Slides>47</Slides>
  <Notes>17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The Algorithmic Muse: An Introduction to AI</vt:lpstr>
      <vt:lpstr>What is Artificial Intelligence?</vt:lpstr>
      <vt:lpstr>Intelligence that has been created artificially</vt:lpstr>
      <vt:lpstr>Intelligence that has been created artificially</vt:lpstr>
      <vt:lpstr>Intelligence that has been created artificially</vt:lpstr>
      <vt:lpstr>Intelligence that has been created artificially</vt:lpstr>
      <vt:lpstr>How does the AI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where is the AI learning?</vt:lpstr>
      <vt:lpstr>PowerPoint Presentation</vt:lpstr>
      <vt:lpstr>PowerPoint Presentation</vt:lpstr>
      <vt:lpstr>The Engines of Power</vt:lpstr>
      <vt:lpstr>The Timeline of Evolution</vt:lpstr>
      <vt:lpstr>Where are we now regarding AI?</vt:lpstr>
      <vt:lpstr>Where are we now regarding AI?</vt:lpstr>
      <vt:lpstr>What fields has AI already ‘mastered’?</vt:lpstr>
      <vt:lpstr>What fields has AI almost already ‘mastered’?</vt:lpstr>
      <vt:lpstr>What about Art?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Cases: The New Palette</vt:lpstr>
      <vt:lpstr>Disruptor or facilitator?</vt:lpstr>
      <vt:lpstr>AI as facilitator – Ideation and ‘What if’ Scenarios</vt:lpstr>
      <vt:lpstr>‘Ideation and What if’ - prompt</vt:lpstr>
      <vt:lpstr>AI as facilitator – Automating the 'Grunt Work'</vt:lpstr>
      <vt:lpstr>AI as a facilitator - Curation – The Art of 'No'</vt:lpstr>
      <vt:lpstr>The Crisis: Replicating the Master</vt:lpstr>
      <vt:lpstr>The “Style Theft” Crisis</vt:lpstr>
      <vt:lpstr>The Dark Side: Misuse</vt:lpstr>
      <vt:lpstr>Legal and Sanctions</vt:lpstr>
      <vt:lpstr>The Future: Adaptation</vt:lpstr>
      <vt:lpstr>Discussion: Will AI Replace Us?</vt:lpstr>
      <vt:lpstr>"AI will not replace the artist. However, an artist using AI will eventually replace an artist who doesn't."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SOMVEER KISHNAH</dc:creator>
  <cp:lastModifiedBy>SOMVEER KISHNAH</cp:lastModifiedBy>
  <cp:revision>5</cp:revision>
  <dcterms:created xsi:type="dcterms:W3CDTF">2026-04-01T20:49:18Z</dcterms:created>
  <dcterms:modified xsi:type="dcterms:W3CDTF">2026-05-11T09:14:08Z</dcterms:modified>
</cp:coreProperties>
</file>